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314" r:id="rId3"/>
    <p:sldId id="318" r:id="rId4"/>
    <p:sldId id="315" r:id="rId5"/>
    <p:sldId id="416" r:id="rId6"/>
    <p:sldId id="379" r:id="rId7"/>
    <p:sldId id="417" r:id="rId8"/>
    <p:sldId id="419" r:id="rId9"/>
    <p:sldId id="386" r:id="rId10"/>
    <p:sldId id="420" r:id="rId11"/>
    <p:sldId id="422" r:id="rId12"/>
    <p:sldId id="423" r:id="rId13"/>
    <p:sldId id="439" r:id="rId14"/>
    <p:sldId id="424" r:id="rId15"/>
    <p:sldId id="425" r:id="rId16"/>
    <p:sldId id="426" r:id="rId17"/>
    <p:sldId id="427" r:id="rId18"/>
    <p:sldId id="428" r:id="rId19"/>
    <p:sldId id="430" r:id="rId20"/>
    <p:sldId id="431" r:id="rId21"/>
    <p:sldId id="432" r:id="rId22"/>
    <p:sldId id="433" r:id="rId23"/>
    <p:sldId id="434" r:id="rId24"/>
    <p:sldId id="435" r:id="rId25"/>
    <p:sldId id="436" r:id="rId26"/>
    <p:sldId id="438" r:id="rId27"/>
    <p:sldId id="441" r:id="rId28"/>
    <p:sldId id="440" r:id="rId29"/>
    <p:sldId id="437" r:id="rId30"/>
    <p:sldId id="442" r:id="rId31"/>
    <p:sldId id="443" r:id="rId32"/>
    <p:sldId id="445" r:id="rId33"/>
    <p:sldId id="446" r:id="rId34"/>
    <p:sldId id="447" r:id="rId35"/>
    <p:sldId id="448" r:id="rId36"/>
    <p:sldId id="449" r:id="rId37"/>
    <p:sldId id="450" r:id="rId38"/>
    <p:sldId id="451" r:id="rId39"/>
    <p:sldId id="452" r:id="rId40"/>
    <p:sldId id="336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03 – </a:t>
            </a:r>
            <a:r>
              <a:rPr lang="en-US" altLang="en-US" dirty="0" smtClean="0"/>
              <a:t>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16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Shawn </a:t>
            </a:r>
            <a:r>
              <a:rPr lang="en-US" dirty="0" err="1" smtClean="0"/>
              <a:t>Lupoli</a:t>
            </a:r>
            <a:r>
              <a:rPr lang="en-US" dirty="0" smtClean="0"/>
              <a:t> </a:t>
            </a:r>
            <a:r>
              <a:rPr lang="en-US" dirty="0"/>
              <a:t>and Max </a:t>
            </a:r>
            <a:r>
              <a:rPr lang="en-US" dirty="0" err="1"/>
              <a:t>Morawski</a:t>
            </a:r>
            <a:r>
              <a:rPr lang="en-US" dirty="0"/>
              <a:t> at </a:t>
            </a:r>
            <a:r>
              <a:rPr lang="en-US" dirty="0" smtClean="0"/>
              <a:t>UMBC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a widely used language</a:t>
            </a:r>
          </a:p>
          <a:p>
            <a:pPr lvl="1"/>
            <a:r>
              <a:rPr lang="en-US" dirty="0" smtClean="0"/>
              <a:t>General purpose</a:t>
            </a:r>
          </a:p>
          <a:p>
            <a:pPr lvl="1"/>
            <a:r>
              <a:rPr lang="en-US" dirty="0" smtClean="0"/>
              <a:t>High-level  language</a:t>
            </a:r>
          </a:p>
          <a:p>
            <a:pPr lvl="4"/>
            <a:endParaRPr lang="en-US" dirty="0"/>
          </a:p>
          <a:p>
            <a:r>
              <a:rPr lang="en-US" dirty="0" smtClean="0"/>
              <a:t>Emphasizes code readability</a:t>
            </a:r>
          </a:p>
          <a:p>
            <a:pPr lvl="1"/>
            <a:r>
              <a:rPr lang="en-US" dirty="0" smtClean="0"/>
              <a:t>More streamlined than some other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8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“Hello World!”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print(“Hello 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!”)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C++ programming language</a:t>
            </a:r>
            <a:r>
              <a:rPr lang="en-US" dirty="0" smtClean="0"/>
              <a:t>:</a:t>
            </a:r>
            <a:endParaRPr lang="en-US" sz="900" dirty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"Hello, world!\n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85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Modules (later in the semester)</a:t>
            </a:r>
          </a:p>
          <a:p>
            <a:pPr lvl="1"/>
            <a:r>
              <a:rPr lang="en-US" dirty="0"/>
              <a:t>Functions (later in the semester</a:t>
            </a:r>
            <a:r>
              <a:rPr lang="en-US" dirty="0" smtClean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Expressions</a:t>
            </a:r>
          </a:p>
          <a:p>
            <a:pPr lvl="1"/>
            <a:r>
              <a:rPr lang="en-US" dirty="0"/>
              <a:t>Code that manipulates or evaluates identifiers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8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Start Python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ways to use python</a:t>
            </a:r>
          </a:p>
          <a:p>
            <a:endParaRPr lang="en-US" dirty="0"/>
          </a:p>
          <a:p>
            <a:pPr lvl="1"/>
            <a:r>
              <a:rPr lang="en-US" sz="3200" dirty="0"/>
              <a:t>You can write a program as a series of instructions in a file and then execute it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You can also test simple Python commands in the Python interpreter.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264934" y="2783676"/>
            <a:ext cx="6673755" cy="1389713"/>
            <a:chOff x="928048" y="2568138"/>
            <a:chExt cx="6673755" cy="1389713"/>
          </a:xfrm>
        </p:grpSpPr>
        <p:sp>
          <p:nvSpPr>
            <p:cNvPr id="6" name="Rectangle 5"/>
            <p:cNvSpPr/>
            <p:nvPr/>
          </p:nvSpPr>
          <p:spPr>
            <a:xfrm>
              <a:off x="928048" y="3029803"/>
              <a:ext cx="6673755" cy="928048"/>
            </a:xfrm>
            <a:prstGeom prst="rect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27115" y="2568138"/>
              <a:ext cx="30746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We will write programs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47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Naming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can contain:</a:t>
            </a:r>
          </a:p>
          <a:p>
            <a:pPr lvl="1"/>
            <a:r>
              <a:rPr lang="en-US" dirty="0" smtClean="0"/>
              <a:t>Uppercase letters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Lowercase letters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Numbers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0-9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Underscores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Variables can’t contain:</a:t>
            </a:r>
          </a:p>
          <a:p>
            <a:pPr lvl="1"/>
            <a:r>
              <a:rPr lang="en-US" dirty="0" smtClean="0"/>
              <a:t>Special characters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50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 for Naming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can be any length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IsKanyeRunningForPresidentIn2020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 smtClean="0"/>
              <a:t>Variables cannot </a:t>
            </a:r>
            <a:r>
              <a:rPr lang="en-US" b="1" u="sng" dirty="0" smtClean="0"/>
              <a:t>start</a:t>
            </a:r>
            <a:r>
              <a:rPr lang="en-US" dirty="0" smtClean="0"/>
              <a:t> with a digit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2cool4school</a:t>
            </a:r>
            <a:r>
              <a:rPr lang="en-US" dirty="0" smtClean="0"/>
              <a:t> is not a valid variable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cool4school</a:t>
            </a:r>
            <a:r>
              <a:rPr lang="en-US" dirty="0" smtClean="0"/>
              <a:t> </a:t>
            </a:r>
            <a:r>
              <a:rPr lang="en-US" u="sng" dirty="0"/>
              <a:t>is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valid variable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37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Keywords are the reserved words in </a:t>
            </a:r>
            <a:r>
              <a:rPr lang="en-US" dirty="0" smtClean="0"/>
              <a:t>Python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Variables cannot be keywords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/>
              <a:t> is </a:t>
            </a:r>
            <a:r>
              <a:rPr lang="en-US" u="sng" dirty="0" smtClean="0"/>
              <a:t>not</a:t>
            </a:r>
            <a:r>
              <a:rPr lang="en-US" dirty="0" smtClean="0"/>
              <a:t> a valid variable name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orange</a:t>
            </a:r>
            <a:r>
              <a:rPr lang="en-US" dirty="0" smtClean="0"/>
              <a:t> is an acceptable variable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586" r="10166"/>
          <a:stretch/>
        </p:blipFill>
        <p:spPr>
          <a:xfrm>
            <a:off x="1221206" y="2490536"/>
            <a:ext cx="6701589" cy="201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that holds a value</a:t>
            </a:r>
          </a:p>
          <a:p>
            <a:pPr lvl="1"/>
            <a:r>
              <a:rPr lang="en-US" dirty="0"/>
              <a:t>Can change (multiple times</a:t>
            </a:r>
            <a:r>
              <a:rPr lang="en-US" dirty="0" smtClean="0"/>
              <a:t>)</a:t>
            </a:r>
          </a:p>
          <a:p>
            <a:pPr lvl="3"/>
            <a:endParaRPr lang="en-US" dirty="0"/>
          </a:p>
          <a:p>
            <a:r>
              <a:rPr lang="en-US" dirty="0" smtClean="0"/>
              <a:t>Similar to variables in math</a:t>
            </a:r>
          </a:p>
          <a:p>
            <a:pPr lvl="3"/>
            <a:endParaRPr lang="en-US" dirty="0"/>
          </a:p>
          <a:p>
            <a:r>
              <a:rPr lang="en-US" dirty="0" smtClean="0"/>
              <a:t>In simple terms, a variable is a </a:t>
            </a:r>
            <a:br>
              <a:rPr lang="en-US" dirty="0" smtClean="0"/>
            </a:br>
            <a:r>
              <a:rPr lang="en-US" dirty="0" smtClean="0"/>
              <a:t>“box” that you can put stuff 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following legal or illegal in Python?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10185" y="3534770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1spam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088" y="3596325"/>
            <a:ext cx="1957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 – Illegal!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7009" y="4244845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raise1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0088" y="4306400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0185" y="4954920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Spam_And_Eggs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0088" y="4962275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Variables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variable by declaring it</a:t>
            </a:r>
          </a:p>
          <a:p>
            <a:r>
              <a:rPr lang="en-US" dirty="0" smtClean="0"/>
              <a:t>Also need to initialize it</a:t>
            </a:r>
          </a:p>
          <a:p>
            <a:pPr lvl="1"/>
            <a:r>
              <a:rPr lang="en-US" dirty="0" smtClean="0"/>
              <a:t>Use the assignment operator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/>
              <a:t>)</a:t>
            </a:r>
          </a:p>
          <a:p>
            <a:pPr lvl="4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richFiddy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50000000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poorFiddy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0.50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02608" y="4094934"/>
            <a:ext cx="2751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90414" y="4552928"/>
            <a:ext cx="624388" cy="5334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5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Algorithms</a:t>
            </a:r>
          </a:p>
          <a:p>
            <a:r>
              <a:rPr lang="en-US" sz="2800" dirty="0" smtClean="0"/>
              <a:t>Program Development</a:t>
            </a:r>
          </a:p>
          <a:p>
            <a:r>
              <a:rPr lang="en-US" sz="2800" dirty="0" smtClean="0"/>
              <a:t>Control Structures</a:t>
            </a:r>
          </a:p>
          <a:p>
            <a:pPr lvl="1"/>
            <a:r>
              <a:rPr lang="en-US" sz="2400" dirty="0" smtClean="0"/>
              <a:t>Sequential</a:t>
            </a:r>
          </a:p>
          <a:p>
            <a:pPr lvl="1"/>
            <a:r>
              <a:rPr lang="en-US" sz="2400" dirty="0" smtClean="0"/>
              <a:t>Decision Making</a:t>
            </a:r>
          </a:p>
          <a:p>
            <a:pPr lvl="1"/>
            <a:r>
              <a:rPr lang="en-US" sz="2400" dirty="0" smtClean="0"/>
              <a:t>Loops</a:t>
            </a:r>
          </a:p>
          <a:p>
            <a:r>
              <a:rPr lang="en-US" sz="2800" dirty="0" smtClean="0"/>
              <a:t>Types of Errors</a:t>
            </a:r>
          </a:p>
          <a:p>
            <a:pPr lvl="1"/>
            <a:r>
              <a:rPr lang="en-US" sz="2400" dirty="0" smtClean="0"/>
              <a:t>Syntax</a:t>
            </a:r>
          </a:p>
          <a:p>
            <a:pPr lvl="1"/>
            <a:r>
              <a:rPr lang="en-US" sz="2400" dirty="0" smtClean="0"/>
              <a:t>Logic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33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(Expressions)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manipulate data</a:t>
            </a:r>
          </a:p>
          <a:p>
            <a:pPr lvl="1"/>
            <a:r>
              <a:rPr lang="en-US" sz="3200" dirty="0" smtClean="0"/>
              <a:t>Allows us to do interesting things</a:t>
            </a:r>
          </a:p>
          <a:p>
            <a:endParaRPr lang="en-US" dirty="0" smtClean="0"/>
          </a:p>
          <a:p>
            <a:r>
              <a:rPr lang="en-US" dirty="0"/>
              <a:t>Expressions calculate new data values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assignment operator to set new value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7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0.50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priceCandy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056651" y="2651144"/>
            <a:ext cx="2751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973065" y="3132960"/>
            <a:ext cx="540164" cy="461449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01143" y="2050979"/>
            <a:ext cx="145582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variable being set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3179" y="3363576"/>
            <a:ext cx="8696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90737" y="3363576"/>
            <a:ext cx="1503947" cy="125582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617814" y="2203134"/>
            <a:ext cx="422481" cy="173203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07872" y="4983410"/>
            <a:ext cx="15073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expression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Left Brace 15"/>
          <p:cNvSpPr/>
          <p:nvPr/>
        </p:nvSpPr>
        <p:spPr>
          <a:xfrm rot="16200000">
            <a:off x="5772476" y="2467453"/>
            <a:ext cx="422481" cy="4621365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9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new programmers mix up the left and right hand sides of the assignment operator</a:t>
            </a:r>
          </a:p>
          <a:p>
            <a:pPr lvl="3"/>
            <a:endParaRPr lang="en-US" dirty="0"/>
          </a:p>
          <a:p>
            <a:r>
              <a:rPr lang="en-US" dirty="0" smtClean="0"/>
              <a:t>Variable being set is on the </a:t>
            </a:r>
            <a:r>
              <a:rPr lang="en-US" b="1" i="1" dirty="0" smtClean="0"/>
              <a:t>left</a:t>
            </a:r>
          </a:p>
          <a:p>
            <a:r>
              <a:rPr lang="en-US" dirty="0" smtClean="0"/>
              <a:t>Expression is on the </a:t>
            </a:r>
            <a:r>
              <a:rPr lang="en-US" b="1" i="1" dirty="0" smtClean="0"/>
              <a:t>right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93570" y="4822140"/>
            <a:ext cx="3789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3570" y="5716893"/>
            <a:ext cx="3789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633" y="5224450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1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633" y="4329697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10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2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kinds of variables!</a:t>
            </a:r>
          </a:p>
          <a:p>
            <a:pPr lvl="1"/>
            <a:r>
              <a:rPr lang="en-US" sz="3200" dirty="0" smtClean="0"/>
              <a:t>Numbers</a:t>
            </a:r>
          </a:p>
          <a:p>
            <a:pPr lvl="2"/>
            <a:r>
              <a:rPr lang="en-US" sz="3200" dirty="0" smtClean="0"/>
              <a:t>Integers</a:t>
            </a:r>
          </a:p>
          <a:p>
            <a:pPr lvl="2"/>
            <a:r>
              <a:rPr lang="en-US" sz="3200" dirty="0" smtClean="0"/>
              <a:t>Decimals</a:t>
            </a:r>
            <a:endParaRPr lang="en-US" sz="3200" dirty="0"/>
          </a:p>
          <a:p>
            <a:pPr lvl="1"/>
            <a:r>
              <a:rPr lang="en-US" sz="3200" dirty="0" smtClean="0"/>
              <a:t>Booleans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dirty="0" smtClean="0"/>
              <a:t> and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Strings (collections of characters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Types: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8517" cy="4156799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class"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decimal_1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1.12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myBool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= 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wholeNum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7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dogName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“Mrs.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Wuffington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classCode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201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36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45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are designed for storing </a:t>
            </a:r>
            <a:r>
              <a:rPr lang="en-US" dirty="0" smtClean="0"/>
              <a:t>information  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Any piece of information </a:t>
            </a:r>
            <a:r>
              <a:rPr lang="en-US" dirty="0" smtClean="0"/>
              <a:t>your </a:t>
            </a:r>
            <a:r>
              <a:rPr lang="en-US" dirty="0"/>
              <a:t>program </a:t>
            </a:r>
            <a:r>
              <a:rPr lang="en-US" dirty="0" smtClean="0"/>
              <a:t>uses </a:t>
            </a:r>
            <a:br>
              <a:rPr lang="en-US" dirty="0" smtClean="0"/>
            </a:br>
            <a:r>
              <a:rPr lang="en-US" dirty="0" smtClean="0"/>
              <a:t>or records </a:t>
            </a:r>
            <a:r>
              <a:rPr lang="en-US" dirty="0"/>
              <a:t>must be stored in a </a:t>
            </a:r>
            <a:r>
              <a:rPr lang="en-US" dirty="0" smtClean="0"/>
              <a:t>variable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2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(Input and Output)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is text printed to the screen</a:t>
            </a:r>
          </a:p>
          <a:p>
            <a:pPr lvl="1"/>
            <a:r>
              <a:rPr lang="en-US" sz="3200" dirty="0" smtClean="0"/>
              <a:t>So the user can see it and respond</a:t>
            </a:r>
          </a:p>
          <a:p>
            <a:endParaRPr lang="en-US" dirty="0"/>
          </a:p>
          <a:p>
            <a:r>
              <a:rPr lang="en-US" dirty="0" smtClean="0"/>
              <a:t>One command for this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0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(3+4)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(3, 4, 3+4)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print("The answer is", 3+4)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3 4 7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answer is 7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7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the following code snippet print?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 * 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 = "Your result is: 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print(c, 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 result is:  50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5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the following code snippet print?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756740" y="3573379"/>
            <a:ext cx="4340513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  <a:cs typeface="Courier New" panose="02070309020205020404" pitchFamily="49" charset="0"/>
              </a:rPr>
              <a:t>There are two possible options for what this could do!  Any guesses?</a:t>
            </a:r>
          </a:p>
        </p:txBody>
      </p:sp>
    </p:spTree>
    <p:extLst>
      <p:ext uri="{BB962C8B-B14F-4D97-AF65-F5344CB8AC3E}">
        <p14:creationId xmlns:p14="http://schemas.microsoft.com/office/powerpoint/2010/main" val="33854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it print out 10?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you set one variable equal to another, they </a:t>
            </a:r>
            <a:r>
              <a:rPr lang="en-US" u="sng" dirty="0"/>
              <a:t>don’t</a:t>
            </a:r>
            <a:r>
              <a:rPr lang="en-US" dirty="0"/>
              <a:t> become </a:t>
            </a:r>
            <a:r>
              <a:rPr lang="en-US" dirty="0" smtClean="0"/>
              <a:t>linked!</a:t>
            </a:r>
          </a:p>
          <a:p>
            <a:endParaRPr lang="en-US" dirty="0"/>
          </a:p>
          <a:p>
            <a:r>
              <a:rPr lang="en-US" dirty="0" smtClean="0"/>
              <a:t>After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is set to </a:t>
            </a:r>
            <a:r>
              <a:rPr lang="en-US" dirty="0" smtClean="0"/>
              <a:t>10, it no </a:t>
            </a:r>
            <a:r>
              <a:rPr lang="en-US" dirty="0"/>
              <a:t>longer has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anything </a:t>
            </a:r>
            <a:r>
              <a:rPr lang="en-US" dirty="0"/>
              <a:t>else to do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2263" cy="4156799"/>
          </a:xfrm>
        </p:spPr>
        <p:txBody>
          <a:bodyPr/>
          <a:lstStyle/>
          <a:p>
            <a:r>
              <a:rPr lang="en-US" dirty="0" smtClean="0"/>
              <a:t>Input is text we get from the user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("Please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")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output will look like this: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11251" y="474044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Input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6327" cy="4156799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a number: ")</a:t>
            </a:r>
          </a:p>
          <a:p>
            <a:r>
              <a:rPr lang="en-US" dirty="0" smtClean="0"/>
              <a:t>Takes the text the user entered and stores it</a:t>
            </a:r>
          </a:p>
          <a:p>
            <a:pPr lvl="1"/>
            <a:r>
              <a:rPr lang="en-US" dirty="0" smtClean="0"/>
              <a:t>In the variable named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You can do this as many times as you like!</a:t>
            </a:r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(“Enter another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number: ")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(“Enter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number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(“Please enter your age: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40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as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that comes through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will come in the form of a string</a:t>
            </a:r>
          </a:p>
          <a:p>
            <a:pPr lvl="3"/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/>
              <a:t>difference between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"10"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"10" </a:t>
            </a:r>
            <a:r>
              <a:rPr lang="en-US" dirty="0" smtClean="0"/>
              <a:t>is a two character long string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 </a:t>
            </a:r>
            <a:r>
              <a:rPr lang="en-US" dirty="0" smtClean="0"/>
              <a:t>is understood by Python as a number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7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turn an </a:t>
            </a:r>
            <a:r>
              <a:rPr lang="en-US" dirty="0" smtClean="0"/>
              <a:t>input string </a:t>
            </a:r>
            <a:r>
              <a:rPr lang="en-US" dirty="0"/>
              <a:t>into a number, you can do the following: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("Enter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number: ")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</a:t>
            </a:r>
            <a:r>
              <a:rPr lang="en-US" dirty="0"/>
              <a:t>stands for </a:t>
            </a:r>
            <a:r>
              <a:rPr lang="en-US" dirty="0" smtClean="0"/>
              <a:t>integer (a whole number)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0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Exercise: Mad Libs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 Libs is a phrasal template word game where one player prompts others for a 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words to substitute for blanks in a story, before reading the – often comical or nonsensical – story aloud</a:t>
            </a:r>
            <a:r>
              <a:rPr lang="en-US" dirty="0" smtClean="0"/>
              <a:t>.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game is frequently played as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party </a:t>
            </a:r>
            <a:r>
              <a:rPr lang="en-US" dirty="0"/>
              <a:t>game or as a </a:t>
            </a:r>
            <a:r>
              <a:rPr lang="en-US" dirty="0" smtClean="0"/>
              <a:t>pastime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6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Calculating Averages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Write, on paper or on your computer, a program that asks the user for two numbers </a:t>
            </a:r>
            <a:r>
              <a:rPr lang="en-US" dirty="0" smtClean="0"/>
              <a:t>and </a:t>
            </a:r>
            <a:r>
              <a:rPr lang="en-US" dirty="0"/>
              <a:t>prints out the average.</a:t>
            </a:r>
          </a:p>
          <a:p>
            <a:endParaRPr lang="en-US" dirty="0" smtClean="0"/>
          </a:p>
          <a:p>
            <a:r>
              <a:rPr lang="en-US" dirty="0" smtClean="0"/>
              <a:t>Make sure to use variables, and to get the input from the user!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2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Assignment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Pretend you’re writing a program to compute someone’s weight grade.  You have so far: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hwWeight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= 0.4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= 0.5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discussionWeight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0.1</a:t>
            </a:r>
          </a:p>
          <a:p>
            <a:pPr lvl="3"/>
            <a:endParaRPr lang="en-US" dirty="0"/>
          </a:p>
          <a:p>
            <a:r>
              <a:rPr lang="en-US" sz="2800" dirty="0"/>
              <a:t>Write a program </a:t>
            </a:r>
            <a:r>
              <a:rPr lang="en-US" sz="2800" dirty="0" smtClean="0"/>
              <a:t>that then asks </a:t>
            </a:r>
            <a:r>
              <a:rPr lang="en-US" sz="2800" dirty="0"/>
              <a:t>the user for their homework grade, exam </a:t>
            </a:r>
            <a:r>
              <a:rPr lang="en-US" sz="2800" dirty="0" smtClean="0"/>
              <a:t>grade, </a:t>
            </a:r>
            <a:r>
              <a:rPr lang="en-US" sz="2800" dirty="0"/>
              <a:t>and discussion </a:t>
            </a:r>
            <a:r>
              <a:rPr lang="en-US" sz="2800" dirty="0" smtClean="0"/>
              <a:t>grade </a:t>
            </a:r>
            <a:r>
              <a:rPr lang="en-US" sz="2800" dirty="0"/>
              <a:t>and prints out their total grade in the class.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5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start learning Python</a:t>
            </a:r>
          </a:p>
          <a:p>
            <a:r>
              <a:rPr lang="en-US" dirty="0" smtClean="0"/>
              <a:t>To learn more about variables</a:t>
            </a:r>
          </a:p>
          <a:p>
            <a:pPr lvl="1"/>
            <a:r>
              <a:rPr lang="en-US" dirty="0" smtClean="0"/>
              <a:t>How to use them</a:t>
            </a:r>
          </a:p>
          <a:p>
            <a:pPr lvl="1"/>
            <a:r>
              <a:rPr lang="en-US" dirty="0" smtClean="0"/>
              <a:t>Different types</a:t>
            </a:r>
          </a:p>
          <a:p>
            <a:r>
              <a:rPr lang="en-US" dirty="0" smtClean="0"/>
              <a:t>To learn how to use input and output</a:t>
            </a:r>
          </a:p>
          <a:p>
            <a:pPr lvl="1"/>
            <a:r>
              <a:rPr lang="en-US" dirty="0" smtClean="0"/>
              <a:t>To do interesting things with our program</a:t>
            </a:r>
          </a:p>
          <a:p>
            <a:r>
              <a:rPr lang="en-US" dirty="0" smtClean="0"/>
              <a:t>To play a party game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2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1 is an online lab this week!</a:t>
            </a:r>
          </a:p>
          <a:p>
            <a:pPr lvl="1"/>
            <a:r>
              <a:rPr lang="en-US" dirty="0" smtClean="0"/>
              <a:t>Due by this Thursday (Sept 3rd)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1 is out</a:t>
            </a:r>
          </a:p>
          <a:p>
            <a:pPr lvl="1"/>
            <a:r>
              <a:rPr lang="en-US" dirty="0" smtClean="0"/>
              <a:t>Due by next Tuesday (Sept 8th)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Both of these assignments are on Blackboard</a:t>
            </a:r>
          </a:p>
          <a:p>
            <a:pPr lvl="1"/>
            <a:r>
              <a:rPr lang="en-US" dirty="0" smtClean="0"/>
              <a:t>Weekly Agendas are also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“Cowboy Coding”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Jumping right in to writing code</a:t>
            </a:r>
          </a:p>
          <a:p>
            <a:pPr lvl="3"/>
            <a:endParaRPr lang="en-US" sz="1100" dirty="0" smtClean="0"/>
          </a:p>
          <a:p>
            <a:r>
              <a:rPr lang="en-US" dirty="0" smtClean="0"/>
              <a:t>Disadvantages</a:t>
            </a:r>
            <a:endParaRPr lang="en-US" dirty="0"/>
          </a:p>
          <a:p>
            <a:pPr lvl="1"/>
            <a:r>
              <a:rPr lang="en-US" sz="3200" dirty="0" smtClean="0"/>
              <a:t>No formal management of project</a:t>
            </a:r>
          </a:p>
          <a:p>
            <a:pPr lvl="1"/>
            <a:r>
              <a:rPr lang="en-US" sz="3200" dirty="0" smtClean="0"/>
              <a:t>No standard way of coding</a:t>
            </a:r>
          </a:p>
          <a:p>
            <a:pPr lvl="1"/>
            <a:r>
              <a:rPr lang="en-US" sz="3200" dirty="0" smtClean="0"/>
              <a:t>Not planning things out</a:t>
            </a:r>
          </a:p>
          <a:p>
            <a:pPr lvl="2"/>
            <a:r>
              <a:rPr lang="en-US" sz="2800" dirty="0" smtClean="0"/>
              <a:t>Forgetting to include important things</a:t>
            </a:r>
          </a:p>
          <a:p>
            <a:pPr lvl="2"/>
            <a:r>
              <a:rPr lang="en-US" sz="2800" dirty="0" smtClean="0"/>
              <a:t>Having to make big changes later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2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0232" cy="41567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Analyze the </a:t>
            </a:r>
            <a:r>
              <a:rPr lang="en-US" dirty="0" smtClean="0"/>
              <a:t>problem</a:t>
            </a:r>
            <a:endParaRPr lang="en-US" dirty="0"/>
          </a:p>
          <a:p>
            <a:pPr marL="914400" lvl="1" indent="-514350"/>
            <a:r>
              <a:rPr lang="en-US" sz="3200" dirty="0"/>
              <a:t>Determine </a:t>
            </a:r>
            <a:r>
              <a:rPr lang="en-US" sz="3200" dirty="0" smtClean="0"/>
              <a:t>specifications (requirements</a:t>
            </a:r>
            <a:r>
              <a:rPr lang="en-US" sz="32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</a:t>
            </a:r>
            <a:r>
              <a:rPr lang="en-US" dirty="0" smtClean="0"/>
              <a:t>design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the </a:t>
            </a:r>
            <a:r>
              <a:rPr lang="en-US" dirty="0" smtClean="0"/>
              <a:t>design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and debug </a:t>
            </a:r>
            <a:r>
              <a:rPr lang="en-US" dirty="0"/>
              <a:t>the </a:t>
            </a:r>
            <a:r>
              <a:rPr lang="en-US" dirty="0" smtClean="0"/>
              <a:t>program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Maintain the </a:t>
            </a:r>
            <a:r>
              <a:rPr lang="en-US" dirty="0" smtClean="0"/>
              <a:t>program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6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Temperature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been invited to live in Europe during a semester abroad. You aren’t sure how to dress because the temperature is given in Celsius.</a:t>
            </a:r>
          </a:p>
          <a:p>
            <a:r>
              <a:rPr lang="en-US" dirty="0"/>
              <a:t>Problem:</a:t>
            </a:r>
          </a:p>
          <a:p>
            <a:pPr lvl="1"/>
            <a:r>
              <a:rPr lang="en-US" sz="3200" dirty="0"/>
              <a:t>Temperature is given in Celsius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sz="3200" dirty="0"/>
              <a:t>Write a program to convert Celsius to Fahrenheit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08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Input/Process/Output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8042" cy="4156799"/>
          </a:xfrm>
        </p:spPr>
        <p:txBody>
          <a:bodyPr/>
          <a:lstStyle/>
          <a:p>
            <a:r>
              <a:rPr lang="en-US" dirty="0"/>
              <a:t>Input</a:t>
            </a:r>
          </a:p>
          <a:p>
            <a:pPr lvl="1"/>
            <a:r>
              <a:rPr lang="en-US" dirty="0"/>
              <a:t>What information do you need for your converter?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What formulas do you need for your converter?</a:t>
            </a:r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What is the output from your converter?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9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(Variables)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6922</TotalTime>
  <Words>1200</Words>
  <Application>Microsoft Office PowerPoint</Application>
  <PresentationFormat>On-screen Show (4:3)</PresentationFormat>
  <Paragraphs>319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CMSC201  Computer Science I for Majors  Lecture 03 – Variables</vt:lpstr>
      <vt:lpstr>Last Class We Covered</vt:lpstr>
      <vt:lpstr>Any Questions from Last Time?</vt:lpstr>
      <vt:lpstr>Today’s Objectives</vt:lpstr>
      <vt:lpstr>“Cowboy Coding”</vt:lpstr>
      <vt:lpstr>Software Development Process</vt:lpstr>
      <vt:lpstr>Example: Temperature Converter</vt:lpstr>
      <vt:lpstr>Input/Process/Output</vt:lpstr>
      <vt:lpstr>Introduction to Python (Variables)</vt:lpstr>
      <vt:lpstr>Python</vt:lpstr>
      <vt:lpstr>“Hello World!”</vt:lpstr>
      <vt:lpstr>Elements of a Program</vt:lpstr>
      <vt:lpstr>We Start Python Today!</vt:lpstr>
      <vt:lpstr>Rules for Naming Variables</vt:lpstr>
      <vt:lpstr>More Rules for Naming Variables</vt:lpstr>
      <vt:lpstr>Variables and Keywords</vt:lpstr>
      <vt:lpstr>What Is a Variable?</vt:lpstr>
      <vt:lpstr>Exercise: Variables</vt:lpstr>
      <vt:lpstr>Using Variables in Python</vt:lpstr>
      <vt:lpstr>Introduction to Python (Expressions)</vt:lpstr>
      <vt:lpstr>Expressions</vt:lpstr>
      <vt:lpstr>Expressions Example</vt:lpstr>
      <vt:lpstr>Common Mistake</vt:lpstr>
      <vt:lpstr>Variable Types</vt:lpstr>
      <vt:lpstr>Variables Types: Examples</vt:lpstr>
      <vt:lpstr>Variable Usage</vt:lpstr>
      <vt:lpstr>Introduction to Python (Input and Output)</vt:lpstr>
      <vt:lpstr>Output</vt:lpstr>
      <vt:lpstr>Output Example</vt:lpstr>
      <vt:lpstr>Output Exercise 1</vt:lpstr>
      <vt:lpstr>Output Exercise 2</vt:lpstr>
      <vt:lpstr>Output Exercise 2 Explanation</vt:lpstr>
      <vt:lpstr>Input</vt:lpstr>
      <vt:lpstr>How Input Works</vt:lpstr>
      <vt:lpstr>Input as a String</vt:lpstr>
      <vt:lpstr>Converting from String</vt:lpstr>
      <vt:lpstr>Class Exercise: Mad Libs</vt:lpstr>
      <vt:lpstr>Exercise: Calculating Averages</vt:lpstr>
      <vt:lpstr>Exercise: Assignment Weighting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109</cp:revision>
  <dcterms:created xsi:type="dcterms:W3CDTF">2014-05-05T14:25:42Z</dcterms:created>
  <dcterms:modified xsi:type="dcterms:W3CDTF">2015-09-26T21:06:54Z</dcterms:modified>
</cp:coreProperties>
</file>